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28" r:id="rId21"/>
    <p:sldId id="419" r:id="rId22"/>
    <p:sldId id="398" r:id="rId23"/>
    <p:sldId id="400" r:id="rId24"/>
    <p:sldId id="404" r:id="rId25"/>
    <p:sldId id="406" r:id="rId26"/>
    <p:sldId id="401" r:id="rId27"/>
    <p:sldId id="407" r:id="rId28"/>
    <p:sldId id="410" r:id="rId29"/>
    <p:sldId id="411" r:id="rId30"/>
    <p:sldId id="415" r:id="rId31"/>
    <p:sldId id="412" r:id="rId32"/>
    <p:sldId id="423" r:id="rId33"/>
    <p:sldId id="424" r:id="rId34"/>
    <p:sldId id="425" r:id="rId35"/>
    <p:sldId id="429"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6"/>
    <p:restoredTop sz="97030"/>
  </p:normalViewPr>
  <p:slideViewPr>
    <p:cSldViewPr snapToGrid="0" snapToObjects="1">
      <p:cViewPr varScale="1">
        <p:scale>
          <a:sx n="141" d="100"/>
          <a:sy n="141" d="100"/>
        </p:scale>
        <p:origin x="224" y="600"/>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1200" dirty="0"/>
              <a:t>ASK: what’s the smell?</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364593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738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23</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27</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F9F190F-B603-E945-885A-139B1FF585F6}" type="datetime1">
              <a:rPr lang="de-CH" smtClean="0"/>
              <a:t>25.08.24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13B0BC5A-707A-0F4C-BC90-065923A6065A}" type="datetime1">
              <a:rPr lang="de-CH" smtClean="0"/>
              <a:t>25.08.24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993DCE44-86F0-4240-BC5C-FF279C3ED88B}" type="datetime1">
              <a:rPr lang="de-CH" smtClean="0"/>
              <a:t>25.08.24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CB6B83CD-8FA8-874F-9D62-AEB5C6BF4F61}" type="datetime1">
              <a:rPr lang="de-CH" smtClean="0"/>
              <a:t>25.08.24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830E690-518C-4B4C-8046-FED7C76D377F}" type="datetime1">
              <a:rPr lang="de-CH" smtClean="0"/>
              <a:t>25.08.24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D7C3417F-D8D4-B649-AAC2-01F96A11CFA9}" type="datetime1">
              <a:rPr lang="de-CH" smtClean="0"/>
              <a:t>25.08.24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dirty="0"/>
              <a:t>August 2024, v. 3.0,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107CA71-A920-2140-990A-5A0D3CEDFF41}" type="datetime1">
              <a:rPr lang="de-CH" smtClean="0"/>
              <a:t>25.08.24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dirty="0"/>
              <a:t>August 2024, v. 3.0,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A9BF0E05-28F2-054D-8431-A46EE503D4A7}" type="datetime1">
              <a:rPr lang="de-CH" smtClean="0"/>
              <a:t>25.08.24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dirty="0"/>
              <a:t>August 2024, v. 3.0,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9043BEA6-E732-7A49-9E1F-6F7CEAEACEB2}" type="datetime1">
              <a:rPr lang="de-CH" smtClean="0"/>
              <a:t>25.08.24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dirty="0"/>
              <a:t>August 2024, v. 3.0,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0427012F-0A0E-B247-B5C0-F1545F3054F9}" type="datetime1">
              <a:rPr lang="de-CH" smtClean="0"/>
              <a:t>25.08.24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80BD764B-CFA2-CD42-98B3-86670039F430}" type="datetime1">
              <a:rPr lang="de-CH" smtClean="0"/>
              <a:t>25.08.24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FC5AE-9F69-CB49-99D6-D8F1ED616F08}" type="datetime1">
              <a:rPr lang="de-CH" smtClean="0"/>
              <a:t>25.08.24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dirty="0"/>
              <a:t>August 2024, v. 3.0,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does the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2024, v. 3.0,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August 2024, v. 3.0,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when people think they are holding their eyes still, they still move around:</a:t>
            </a:r>
          </a:p>
          <a:p>
            <a:pPr lvl="1"/>
            <a:r>
              <a:rPr lang="en-US" dirty="0"/>
              <a:t>Drift, </a:t>
            </a:r>
            <a:r>
              <a:rPr lang="en-US" dirty="0" err="1"/>
              <a:t>microsaccades</a:t>
            </a:r>
            <a:r>
              <a:rPr lang="en-US" dirty="0"/>
              <a:t>, jitter</a:t>
            </a:r>
          </a:p>
          <a:p>
            <a:r>
              <a:rPr lang="en-US" dirty="0"/>
              <a:t>The movement has statistical properties such as self avoidance, directional persistence…</a:t>
            </a:r>
          </a:p>
          <a:p>
            <a:r>
              <a:rPr lang="en-US" dirty="0"/>
              <a:t>The upcoming exercise is a simplified version of a model Lisa is working on</a:t>
            </a:r>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August 2024, v. 3.0,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Walker starts somewhere</a:t>
            </a:r>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could walk one step in any direction</a:t>
            </a:r>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randomly selects one step</a:t>
            </a:r>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August 2024, v. 3.0,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next step it has the same stepping options</a:t>
            </a:r>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By iterating this procedure, we get a trajectory</a:t>
            </a:r>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August 2024, v. 3.0,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make the behavior a little bit more interesting the walker in the exercise…</a:t>
            </a:r>
          </a:p>
          <a:p>
            <a:pPr lvl="1"/>
            <a:r>
              <a:rPr lang="en-US" dirty="0"/>
              <a:t>Choses its next step from a probability distribution</a:t>
            </a:r>
          </a:p>
          <a:p>
            <a:pPr lvl="1"/>
            <a:r>
              <a:rPr lang="en-US" dirty="0"/>
              <a:t>Can also walk over a non-uniform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Background Activation</a:t>
            </a:r>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Stepping Probability</a:t>
            </a:r>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5"/>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6"/>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next_step_proposal</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a:t>
            </a:r>
            <a:endParaRPr lang="en-GB" noProof="1"/>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noProof="1">
                <a:solidFill>
                  <a:srgbClr val="DCDCAA"/>
                </a:solidFill>
                <a:effectLst/>
                <a:highlight>
                  <a:srgbClr val="1F1F1F"/>
                </a:highlight>
                <a:latin typeface="Fira Code" panose="020B0809050000020004" pitchFamily="49" charset="0"/>
              </a:rPr>
              <a:t>create_context_map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size</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map_type</a:t>
            </a:r>
            <a:r>
              <a:rPr lang="en-GB" b="0" noProof="1">
                <a:solidFill>
                  <a:srgbClr val="D4D4D4"/>
                </a:solidFill>
                <a:effectLst/>
                <a:highlight>
                  <a:srgbClr val="1F1F1F"/>
                </a:highlight>
                <a:latin typeface="Fira Code" panose="020B0809050000020004" pitchFamily="49" charset="0"/>
              </a:rPr>
              <a:t>=</a:t>
            </a:r>
            <a:r>
              <a:rPr lang="en-GB" b="0" noProof="1">
                <a:solidFill>
                  <a:srgbClr val="CE9178"/>
                </a:solidFill>
                <a:effectLst/>
                <a:highlight>
                  <a:srgbClr val="1F1F1F"/>
                </a:highlight>
                <a:latin typeface="Fira Code" panose="020B0809050000020004" pitchFamily="49" charset="0"/>
              </a:rPr>
              <a:t>'flat'</a:t>
            </a:r>
            <a:r>
              <a:rPr lang="en-GB" b="0" noProof="1">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noProof="1">
                <a:solidFill>
                  <a:srgbClr val="DCDCAA"/>
                </a:solidFill>
                <a:effectLst/>
                <a:highlight>
                  <a:srgbClr val="1F1F1F"/>
                </a:highlight>
                <a:latin typeface="Fira Code" panose="020B0809050000020004" pitchFamily="49" charset="0"/>
              </a:rPr>
              <a:t>sample_next_step</a:t>
            </a:r>
            <a:r>
              <a:rPr lang="en-GB" b="0" noProof="1">
                <a:solidFill>
                  <a:srgbClr val="CCCCCC"/>
                </a:solidFill>
                <a:effectLst/>
                <a:highlight>
                  <a:srgbClr val="1F1F1F"/>
                </a:highlight>
                <a:latin typeface="Fira Code" panose="020B0809050000020004" pitchFamily="49" charset="0"/>
              </a:rPr>
              <a:t>(</a:t>
            </a:r>
            <a:r>
              <a:rPr lang="en-GB" b="0" noProof="1">
                <a:solidFill>
                  <a:srgbClr val="9CDCFE"/>
                </a:solidFill>
                <a:effectLst/>
                <a:highlight>
                  <a:srgbClr val="1F1F1F"/>
                </a:highlight>
                <a:latin typeface="Fira Code" panose="020B0809050000020004" pitchFamily="49" charset="0"/>
              </a:rPr>
              <a:t>current_i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current_j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sigma_i</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sigma_j</a:t>
            </a:r>
            <a:r>
              <a:rPr lang="en-GB" b="0" noProof="1">
                <a:solidFill>
                  <a:srgbClr val="CCCCCC"/>
                </a:solidFill>
                <a:effectLst/>
                <a:highlight>
                  <a:srgbClr val="1F1F1F"/>
                </a:highlight>
                <a:latin typeface="Fira Code" panose="020B0809050000020004" pitchFamily="49" charset="0"/>
              </a:rPr>
              <a:t>, </a:t>
            </a:r>
            <a:r>
              <a:rPr lang="en-GB" b="0" noProof="1">
                <a:solidFill>
                  <a:srgbClr val="9CDCFE"/>
                </a:solidFill>
                <a:effectLst/>
                <a:highlight>
                  <a:srgbClr val="1F1F1F"/>
                </a:highlight>
                <a:latin typeface="Fira Code" panose="020B0809050000020004" pitchFamily="49" charset="0"/>
              </a:rPr>
              <a:t>context_map</a:t>
            </a:r>
            <a:r>
              <a:rPr lang="en-GB" b="0" noProof="1">
                <a:solidFill>
                  <a:srgbClr val="CCCCCC"/>
                </a:solidFill>
                <a:effectLst/>
                <a:highlight>
                  <a:srgbClr val="1F1F1F"/>
                </a:highlight>
                <a:latin typeface="Fira Code" panose="020B0809050000020004" pitchFamily="49" charset="0"/>
              </a:rPr>
              <a:t>,</a:t>
            </a:r>
          </a:p>
          <a:p>
            <a:r>
              <a:rPr lang="en-GB" b="0" noProof="1">
                <a:solidFill>
                  <a:srgbClr val="9CDCFE"/>
                </a:solidFill>
                <a:effectLst/>
                <a:highlight>
                  <a:srgbClr val="1F1F1F"/>
                </a:highlight>
                <a:latin typeface="Fira Code" panose="020B0809050000020004" pitchFamily="49" charset="0"/>
              </a:rPr>
              <a:t>random_state</a:t>
            </a:r>
            <a:r>
              <a:rPr lang="en-GB" b="0" noProof="1">
                <a:solidFill>
                  <a:srgbClr val="D4D4D4"/>
                </a:solidFill>
                <a:effectLst/>
                <a:highlight>
                  <a:srgbClr val="1F1F1F"/>
                </a:highlight>
                <a:latin typeface="Fira Code" panose="020B0809050000020004" pitchFamily="49" charset="0"/>
              </a:rPr>
              <a:t>=</a:t>
            </a:r>
            <a:r>
              <a:rPr lang="en-GB" b="0" noProof="1">
                <a:solidFill>
                  <a:srgbClr val="CCCCCC"/>
                </a:solidFill>
                <a:effectLst/>
                <a:highlight>
                  <a:srgbClr val="1F1F1F"/>
                </a:highlight>
                <a:latin typeface="Fira Code" panose="020B0809050000020004" pitchFamily="49" charset="0"/>
              </a:rPr>
              <a:t>np.random)</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6"/>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5"/>
          <a:stretch>
            <a:fillRect/>
          </a:stretch>
        </p:blipFill>
        <p:spPr>
          <a:xfrm>
            <a:off x="3880382" y="5344240"/>
            <a:ext cx="711700" cy="711700"/>
          </a:xfrm>
          <a:prstGeom prst="rect">
            <a:avLst/>
          </a:prstGeom>
        </p:spPr>
      </p:pic>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9A0395EB-8F0B-5C6A-572A-662F78EA3E91}"/>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“Step_1_classes_exercise” and follow the instruction</a:t>
            </a:r>
            <a:endParaRPr lang="en-US" dirty="0">
              <a:solidFill>
                <a:schemeClr val="tx1">
                  <a:lumMod val="50000"/>
                  <a:lumOff val="50000"/>
                </a:schemeClr>
              </a:solidFill>
            </a:endParaRPr>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926977" y="3062384"/>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838200" y="2649117"/>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805828" y="2649117"/>
            <a:ext cx="1213414" cy="369332"/>
          </a:xfrm>
          <a:prstGeom prst="rect">
            <a:avLst/>
          </a:prstGeom>
          <a:noFill/>
        </p:spPr>
        <p:txBody>
          <a:bodyPr wrap="square" rtlCol="0">
            <a:spAutoFit/>
          </a:bodyPr>
          <a:lstStyle/>
          <a:p>
            <a:r>
              <a:rPr lang="en-CH" dirty="0"/>
              <a:t>To… ?</a:t>
            </a:r>
          </a:p>
        </p:txBody>
      </p:sp>
      <p:sp>
        <p:nvSpPr>
          <p:cNvPr id="10" name="TextBox 9">
            <a:extLst>
              <a:ext uri="{FF2B5EF4-FFF2-40B4-BE49-F238E27FC236}">
                <a16:creationId xmlns:a16="http://schemas.microsoft.com/office/drawing/2014/main" id="{500F7108-1ECA-27FE-F0E0-018ECFC61F97}"/>
              </a:ext>
            </a:extLst>
          </p:cNvPr>
          <p:cNvSpPr txBox="1"/>
          <p:nvPr/>
        </p:nvSpPr>
        <p:spPr>
          <a:xfrm>
            <a:off x="6819492" y="3062384"/>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8123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
        <p:nvSpPr>
          <p:cNvPr id="3" name="Footer Placeholder 2">
            <a:extLst>
              <a:ext uri="{FF2B5EF4-FFF2-40B4-BE49-F238E27FC236}">
                <a16:creationId xmlns:a16="http://schemas.microsoft.com/office/drawing/2014/main" id="{8DDD4361-1091-1A21-423B-BB54922C4003}"/>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3997141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noProof="1">
                <a:solidFill>
                  <a:schemeClr val="accent6"/>
                </a:solidFill>
                <a:latin typeface="Consolas" panose="020B0609020204030204" pitchFamily="49" charset="0"/>
                <a:cs typeface="Consolas" panose="020B0609020204030204" pitchFamily="49" charset="0"/>
              </a:rPr>
              <a:t>block = build_square(size=11)</a:t>
            </a:r>
          </a:p>
          <a:p>
            <a:r>
              <a:rPr lang="en-GB" sz="1800" noProof="1">
                <a:solidFill>
                  <a:schemeClr val="accent6"/>
                </a:solidFill>
                <a:latin typeface="Consolas" panose="020B0609020204030204" pitchFamily="49" charset="0"/>
                <a:cs typeface="Consolas" panose="020B0609020204030204" pitchFamily="49" charset="0"/>
              </a:rPr>
              <a:t>add_block(blocks, block)</a:t>
            </a: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dirty="0"/>
              <a:t>Submit a PR for Issue #3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
        <p:nvSpPr>
          <p:cNvPr id="3" name="Footer Placeholder 2">
            <a:extLst>
              <a:ext uri="{FF2B5EF4-FFF2-40B4-BE49-F238E27FC236}">
                <a16:creationId xmlns:a16="http://schemas.microsoft.com/office/drawing/2014/main" id="{CEFB67BB-5A80-726B-E4A1-B7BBC7B7498C}"/>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207649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dirty="0"/>
              <a:t>August 2024, v. 3.0,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August 2024, v. 3.0,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t>
            </a:r>
            <a:r>
              <a:rPr lang="de-DE" dirty="0"/>
              <a:t>(e.g. </a:t>
            </a:r>
            <a:r>
              <a:rPr lang="de-DE" dirty="0" err="1"/>
              <a:t>functions</a:t>
            </a:r>
            <a:r>
              <a:rPr lang="de-DE" dirty="0"/>
              <a:t>) </a:t>
            </a:r>
            <a:r>
              <a:rPr lang="en-CH" dirty="0"/>
              <a:t>as an argument is usually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type=‘triangle’)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604893"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4" y="4525761"/>
            <a:ext cx="6070505"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 kw_args):</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kw_args</a:t>
            </a:r>
            <a:r>
              <a:rPr lang="en-GB" sz="1600" dirty="0">
                <a:latin typeface="Consolas" panose="020B0609020204030204" pitchFamily="49" charset="0"/>
                <a:cs typeface="Consolas" panose="020B0609020204030204" pitchFamily="49" charset="0"/>
              </a:rPr>
              <a:t>)</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50530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a:t>
            </a:r>
            <a:r>
              <a:rPr lang="en-GB" sz="1800" dirty="0" err="1">
                <a:solidFill>
                  <a:schemeClr val="accent6"/>
                </a:solidFill>
                <a:latin typeface="Consolas" panose="020B0609020204030204" pitchFamily="49" charset="0"/>
                <a:cs typeface="Consolas" panose="020B0609020204030204" pitchFamily="49" charset="0"/>
              </a:rPr>
              <a:t>build_triangle</a:t>
            </a:r>
            <a:r>
              <a:rPr lang="en-GB" sz="1800" dirty="0">
                <a:solidFill>
                  <a:schemeClr val="accent6"/>
                </a:solidFill>
                <a:latin typeface="Consolas" panose="020B0609020204030204" pitchFamily="49" charset="0"/>
                <a:cs typeface="Consolas" panose="020B0609020204030204" pitchFamily="49" charset="0"/>
              </a:rPr>
              <a:t>, {‘angle’: 35}</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 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59875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cs typeface="Calibri" panose="020F0502020204030204" pitchFamily="34" charset="0"/>
              </a:rPr>
              <a:t>Follow the instructions in the Notebook!</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August 2024, v. 3.0,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2024, v. 3.0,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All information necessary to </a:t>
            </a:r>
            <a:r>
              <a:rPr lang="en-US" sz="1400" b="1" dirty="0">
                <a:latin typeface="Courier New" panose="02070309020205020404" pitchFamily="49" charset="0"/>
                <a:cs typeface="Courier New" panose="02070309020205020404" pitchFamily="49" charset="0"/>
              </a:rPr>
              <a:t>get the same result </a:t>
            </a:r>
            <a:r>
              <a:rPr lang="en-US" sz="1400" dirty="0">
                <a:latin typeface="Courier New" panose="02070309020205020404" pitchFamily="49" charset="0"/>
                <a:cs typeface="Courier New" panose="02070309020205020404" pitchFamily="49" charset="0"/>
              </a:rPr>
              <a:t>needs to be saved</a:t>
            </a: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For your own sanity, you should have a </a:t>
            </a:r>
            <a:r>
              <a:rPr lang="en-US" sz="1400" b="1" dirty="0">
                <a:latin typeface="Courier New" panose="02070309020205020404" pitchFamily="49" charset="0"/>
                <a:cs typeface="Courier New" panose="02070309020205020404" pitchFamily="49" charset="0"/>
              </a:rPr>
              <a:t>consistent system</a:t>
            </a:r>
            <a:r>
              <a:rPr lang="en-US" sz="1400" dirty="0">
                <a:latin typeface="Courier New" panose="02070309020205020404" pitchFamily="49" charset="0"/>
                <a:cs typeface="Courier New" panose="02070309020205020404" pitchFamily="49" charset="0"/>
              </a:rPr>
              <a:t> for all this </a:t>
            </a:r>
            <a:r>
              <a:rPr lang="en-US" sz="1400" b="1" dirty="0">
                <a:latin typeface="Courier New" panose="02070309020205020404" pitchFamily="49" charset="0"/>
                <a:cs typeface="Courier New" panose="02070309020205020404" pitchFamily="49" charset="0"/>
              </a:rPr>
              <a:t>data</a:t>
            </a:r>
            <a:r>
              <a:rPr lang="en-US" sz="1400" dirty="0">
                <a:latin typeface="Courier New" panose="02070309020205020404" pitchFamily="49" charset="0"/>
                <a:cs typeface="Courier New" panose="02070309020205020404" pitchFamily="49" charset="0"/>
              </a:rPr>
              <a:t> and </a:t>
            </a:r>
            <a:r>
              <a:rPr lang="en-US" sz="1400" b="1" dirty="0">
                <a:latin typeface="Courier New" panose="02070309020205020404" pitchFamily="49" charset="0"/>
                <a:cs typeface="Courier New" panose="02070309020205020404" pitchFamily="49" charset="0"/>
              </a:rPr>
              <a:t>artefacts</a:t>
            </a: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en-CA" dirty="0"/>
              <a:t>Your research project may look something like this (or maybe you have different steps or a subset of steps)</a:t>
            </a:r>
          </a:p>
          <a:p>
            <a:r>
              <a:rPr lang="en-CA" dirty="0"/>
              <a:t>In any case it is likely that you will go through the steps many times before you‘re ready to publish your work</a:t>
            </a:r>
          </a:p>
          <a:p>
            <a:endParaRPr lang="en-CA"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2024, v. 3.0,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2024, v. 3.0,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2024, v. 3.0,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2024, v. 3.0,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8584737" y="605003"/>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8743827"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Words that we’ll say a lot</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6400800" y="1524266"/>
            <a:ext cx="5540217" cy="4914361"/>
          </a:xfrm>
        </p:spPr>
        <p:txBody>
          <a:bodyPr>
            <a:normAutofit/>
          </a:bodyPr>
          <a:lstStyle/>
          <a:p>
            <a:r>
              <a:rPr lang="en-CH" dirty="0"/>
              <a:t>Library vs external code</a:t>
            </a:r>
          </a:p>
          <a:p>
            <a:pPr lvl="1"/>
            <a:r>
              <a:rPr lang="en-CH" dirty="0"/>
              <a:t>External code is anything that is not in your library: your script, 3rd party wanting to do other stuff, another library</a:t>
            </a:r>
          </a:p>
          <a:p>
            <a:r>
              <a:rPr lang="en-CH" dirty="0"/>
              <a:t>Interface, API</a:t>
            </a:r>
          </a:p>
          <a:p>
            <a:pPr lvl="1"/>
            <a:r>
              <a:rPr lang="en-CH" dirty="0"/>
              <a:t>How you are supposed to call your library. The list of public functions and classes, and how to use them</a:t>
            </a:r>
          </a:p>
          <a:p>
            <a:r>
              <a:rPr lang="en-CH" dirty="0"/>
              <a:t>Public interface vs private interface</a:t>
            </a:r>
          </a:p>
          <a:p>
            <a:pPr lvl="1"/>
            <a:r>
              <a:rPr lang="en-CH" dirty="0"/>
              <a:t>Changing the public interface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August 2024, v. 3.0,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346720" y="4350109"/>
            <a:ext cx="1520787" cy="220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2573705" y="4549090"/>
            <a:ext cx="1655083" cy="2176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4A68D8-ECDF-9374-3471-775EF4E45C9E}"/>
              </a:ext>
            </a:extLst>
          </p:cNvPr>
          <p:cNvSpPr txBox="1"/>
          <p:nvPr/>
        </p:nvSpPr>
        <p:spPr>
          <a:xfrm>
            <a:off x="1815524" y="1258450"/>
            <a:ext cx="1411477" cy="400110"/>
          </a:xfrm>
          <a:prstGeom prst="rect">
            <a:avLst/>
          </a:prstGeom>
          <a:noFill/>
        </p:spPr>
        <p:txBody>
          <a:bodyPr wrap="none" rtlCol="0">
            <a:spAutoFit/>
          </a:bodyPr>
          <a:lstStyle/>
          <a:p>
            <a:r>
              <a:rPr lang="en-DE" sz="2000" b="1"/>
              <a:t>Your </a:t>
            </a:r>
            <a:r>
              <a:rPr lang="en-US" sz="2000" b="1" dirty="0"/>
              <a:t>l</a:t>
            </a:r>
            <a:r>
              <a:rPr lang="en-DE" sz="2000" b="1"/>
              <a:t>ibrary</a:t>
            </a:r>
            <a:endParaRPr lang="en-DE" sz="2000" b="1" dirty="0"/>
          </a:p>
        </p:txBody>
      </p:sp>
      <p:sp>
        <p:nvSpPr>
          <p:cNvPr id="11" name="TextBox 10">
            <a:extLst>
              <a:ext uri="{FF2B5EF4-FFF2-40B4-BE49-F238E27FC236}">
                <a16:creationId xmlns:a16="http://schemas.microsoft.com/office/drawing/2014/main" id="{996FA94D-4D10-C65D-8780-26C34D7FF831}"/>
              </a:ext>
            </a:extLst>
          </p:cNvPr>
          <p:cNvSpPr txBox="1"/>
          <p:nvPr/>
        </p:nvSpPr>
        <p:spPr>
          <a:xfrm>
            <a:off x="374777" y="3924745"/>
            <a:ext cx="1840875" cy="400110"/>
          </a:xfrm>
          <a:prstGeom prst="rect">
            <a:avLst/>
          </a:prstGeom>
          <a:noFill/>
        </p:spPr>
        <p:txBody>
          <a:bodyPr wrap="square" rtlCol="0">
            <a:spAutoFit/>
          </a:bodyPr>
          <a:lstStyle/>
          <a:p>
            <a:pPr algn="ctr"/>
            <a:r>
              <a:rPr lang="en-DE" sz="2000" b="1"/>
              <a:t>Your </a:t>
            </a:r>
            <a:r>
              <a:rPr lang="en-US" sz="2000" b="1" dirty="0"/>
              <a:t>s</a:t>
            </a:r>
            <a:r>
              <a:rPr lang="en-DE" sz="2000" b="1"/>
              <a:t>cript</a:t>
            </a:r>
            <a:endParaRPr lang="en-DE" sz="2000" b="1" dirty="0"/>
          </a:p>
        </p:txBody>
      </p:sp>
      <p:sp>
        <p:nvSpPr>
          <p:cNvPr id="12" name="TextBox 11">
            <a:extLst>
              <a:ext uri="{FF2B5EF4-FFF2-40B4-BE49-F238E27FC236}">
                <a16:creationId xmlns:a16="http://schemas.microsoft.com/office/drawing/2014/main" id="{8DBB3C13-4114-5D1A-BAEB-BFEFAF2C41AB}"/>
              </a:ext>
            </a:extLst>
          </p:cNvPr>
          <p:cNvSpPr txBox="1"/>
          <p:nvPr/>
        </p:nvSpPr>
        <p:spPr>
          <a:xfrm>
            <a:off x="2428389" y="3928946"/>
            <a:ext cx="1850783" cy="707886"/>
          </a:xfrm>
          <a:prstGeom prst="rect">
            <a:avLst/>
          </a:prstGeom>
          <a:noFill/>
        </p:spPr>
        <p:txBody>
          <a:bodyPr wrap="square" rtlCol="0">
            <a:spAutoFit/>
          </a:bodyPr>
          <a:lstStyle/>
          <a:p>
            <a:pPr algn="ctr"/>
            <a:r>
              <a:rPr lang="en-DE" sz="2000" b="1"/>
              <a:t>Another </a:t>
            </a:r>
            <a:r>
              <a:rPr lang="en-US" sz="2000" b="1" dirty="0"/>
              <a:t>u</a:t>
            </a:r>
            <a:r>
              <a:rPr lang="en-DE" sz="2000" b="1"/>
              <a:t>ser’s </a:t>
            </a:r>
            <a:r>
              <a:rPr lang="en-US" sz="2000" b="1" dirty="0"/>
              <a:t>s</a:t>
            </a:r>
            <a:r>
              <a:rPr lang="en-DE" sz="2000" b="1"/>
              <a:t>cript</a:t>
            </a:r>
            <a:endParaRPr lang="en-DE" sz="2000" b="1" dirty="0"/>
          </a:p>
        </p:txBody>
      </p:sp>
      <p:sp>
        <p:nvSpPr>
          <p:cNvPr id="14" name="Right Brace 13">
            <a:extLst>
              <a:ext uri="{FF2B5EF4-FFF2-40B4-BE49-F238E27FC236}">
                <a16:creationId xmlns:a16="http://schemas.microsoft.com/office/drawing/2014/main" id="{6CA7ADFD-E213-5A3B-EFEC-BB9EE3E79700}"/>
              </a:ext>
            </a:extLst>
          </p:cNvPr>
          <p:cNvSpPr/>
          <p:nvPr/>
        </p:nvSpPr>
        <p:spPr>
          <a:xfrm>
            <a:off x="4520800" y="3902697"/>
            <a:ext cx="356919" cy="2883614"/>
          </a:xfrm>
          <a:prstGeom prst="rightBrace">
            <a:avLst>
              <a:gd name="adj1" fmla="val 8333"/>
              <a:gd name="adj2" fmla="val 506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A865834-F53A-0F7B-55CB-A205ECD14A5E}"/>
              </a:ext>
            </a:extLst>
          </p:cNvPr>
          <p:cNvSpPr txBox="1"/>
          <p:nvPr/>
        </p:nvSpPr>
        <p:spPr>
          <a:xfrm>
            <a:off x="4836223" y="4929005"/>
            <a:ext cx="1487540" cy="830997"/>
          </a:xfrm>
          <a:prstGeom prst="rect">
            <a:avLst/>
          </a:prstGeom>
          <a:noFill/>
        </p:spPr>
        <p:txBody>
          <a:bodyPr wrap="square" rtlCol="0">
            <a:spAutoFit/>
          </a:bodyPr>
          <a:lstStyle/>
          <a:p>
            <a:pPr algn="ctr"/>
            <a:r>
              <a:rPr lang="en-US" sz="2400" dirty="0"/>
              <a:t>“External code”</a:t>
            </a:r>
          </a:p>
        </p:txBody>
      </p:sp>
      <p:pic>
        <p:nvPicPr>
          <p:cNvPr id="1030" name="Picture 6" descr="30,300+ Red Building Blocks Stock Photos, Pictures &amp; Royalty-Free Images -  iStock | Red objects">
            <a:extLst>
              <a:ext uri="{FF2B5EF4-FFF2-40B4-BE49-F238E27FC236}">
                <a16:creationId xmlns:a16="http://schemas.microsoft.com/office/drawing/2014/main" id="{652223CD-F37B-7F4D-18D2-480067F9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28" r="9323" b="11738"/>
          <a:stretch/>
        </p:blipFill>
        <p:spPr bwMode="auto">
          <a:xfrm>
            <a:off x="822473" y="1809425"/>
            <a:ext cx="1320887" cy="1021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riety Of Wooden Blocks by Science Photo Library">
            <a:extLst>
              <a:ext uri="{FF2B5EF4-FFF2-40B4-BE49-F238E27FC236}">
                <a16:creationId xmlns:a16="http://schemas.microsoft.com/office/drawing/2014/main" id="{A9B8D983-D645-4664-14B0-02E6464FD90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797764" y="1515214"/>
            <a:ext cx="1703489" cy="170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E3207C5-2EBD-39CE-59CD-864942E961BD}"/>
              </a:ext>
            </a:extLst>
          </p:cNvPr>
          <p:cNvSpPr txBox="1"/>
          <p:nvPr/>
        </p:nvSpPr>
        <p:spPr>
          <a:xfrm>
            <a:off x="612180" y="2901245"/>
            <a:ext cx="1716364" cy="369332"/>
          </a:xfrm>
          <a:prstGeom prst="rect">
            <a:avLst/>
          </a:prstGeom>
          <a:noFill/>
        </p:spPr>
        <p:txBody>
          <a:bodyPr wrap="square" rtlCol="0">
            <a:spAutoFit/>
          </a:bodyPr>
          <a:lstStyle/>
          <a:p>
            <a:pPr algn="ctr"/>
            <a:r>
              <a:rPr lang="en-US" dirty="0"/>
              <a:t>Public interface</a:t>
            </a:r>
          </a:p>
        </p:txBody>
      </p:sp>
      <p:cxnSp>
        <p:nvCxnSpPr>
          <p:cNvPr id="18" name="Straight Arrow Connector 17">
            <a:extLst>
              <a:ext uri="{FF2B5EF4-FFF2-40B4-BE49-F238E27FC236}">
                <a16:creationId xmlns:a16="http://schemas.microsoft.com/office/drawing/2014/main" id="{20D8637C-0558-8985-BE02-38E2DCA99FA0}"/>
              </a:ext>
            </a:extLst>
          </p:cNvPr>
          <p:cNvCxnSpPr>
            <a:cxnSpLocks/>
            <a:stCxn id="16" idx="2"/>
          </p:cNvCxnSpPr>
          <p:nvPr/>
        </p:nvCxnSpPr>
        <p:spPr>
          <a:xfrm flipH="1">
            <a:off x="1402312" y="3270577"/>
            <a:ext cx="68050" cy="6541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8BDD4D-53E8-E00A-4600-EBACD69E1835}"/>
              </a:ext>
            </a:extLst>
          </p:cNvPr>
          <p:cNvCxnSpPr>
            <a:cxnSpLocks/>
            <a:endCxn id="12" idx="0"/>
          </p:cNvCxnSpPr>
          <p:nvPr/>
        </p:nvCxnSpPr>
        <p:spPr>
          <a:xfrm>
            <a:off x="2019233" y="3270577"/>
            <a:ext cx="1334548" cy="6583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02B6-A428-418B-FEEC-D36ABB9FAFB0}"/>
              </a:ext>
            </a:extLst>
          </p:cNvPr>
          <p:cNvSpPr txBox="1"/>
          <p:nvPr/>
        </p:nvSpPr>
        <p:spPr>
          <a:xfrm>
            <a:off x="2791326" y="2903494"/>
            <a:ext cx="1716364" cy="369332"/>
          </a:xfrm>
          <a:prstGeom prst="rect">
            <a:avLst/>
          </a:prstGeom>
          <a:noFill/>
        </p:spPr>
        <p:txBody>
          <a:bodyPr wrap="square" rtlCol="0">
            <a:spAutoFit/>
          </a:bodyPr>
          <a:lstStyle/>
          <a:p>
            <a:pPr algn="ctr"/>
            <a:r>
              <a:rPr lang="en-US" dirty="0"/>
              <a:t>Private interface</a:t>
            </a:r>
          </a:p>
        </p:txBody>
      </p:sp>
      <p:cxnSp>
        <p:nvCxnSpPr>
          <p:cNvPr id="25" name="Straight Arrow Connector 24">
            <a:extLst>
              <a:ext uri="{FF2B5EF4-FFF2-40B4-BE49-F238E27FC236}">
                <a16:creationId xmlns:a16="http://schemas.microsoft.com/office/drawing/2014/main" id="{4BA9B1D8-45D1-B6D3-5990-000F62CC43BA}"/>
              </a:ext>
            </a:extLst>
          </p:cNvPr>
          <p:cNvCxnSpPr>
            <a:cxnSpLocks/>
          </p:cNvCxnSpPr>
          <p:nvPr/>
        </p:nvCxnSpPr>
        <p:spPr>
          <a:xfrm flipH="1" flipV="1">
            <a:off x="2301816" y="2390978"/>
            <a:ext cx="438893" cy="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76264</TotalTime>
  <Words>4749</Words>
  <Application>Microsoft Macintosh PowerPoint</Application>
  <PresentationFormat>Widescreen</PresentationFormat>
  <Paragraphs>592</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Words that we’ll say a lot</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usually a better alternative</vt:lpstr>
      <vt:lpstr>if … elif … else chain is often the smell of independent plug-in blocks</vt:lpstr>
      <vt:lpstr>if … elif … else chain is often the smell of independent plug-in blocks</vt:lpstr>
      <vt:lpstr>if … elif … else chain is often the smell of independent plug-in blocks</vt:lpstr>
      <vt:lpstr>if … elif … else chain is often the smell of independent plug-in blocks</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865</cp:revision>
  <cp:lastPrinted>2019-09-03T16:05:03Z</cp:lastPrinted>
  <dcterms:created xsi:type="dcterms:W3CDTF">2018-07-24T12:49:38Z</dcterms:created>
  <dcterms:modified xsi:type="dcterms:W3CDTF">2024-08-25T10:13:00Z</dcterms:modified>
</cp:coreProperties>
</file>